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269" r:id="rId3"/>
    <p:sldId id="1270" r:id="rId4"/>
    <p:sldId id="1271" r:id="rId5"/>
    <p:sldId id="1238" r:id="rId6"/>
    <p:sldId id="1242" r:id="rId7"/>
    <p:sldId id="1249" r:id="rId8"/>
    <p:sldId id="1251" r:id="rId9"/>
    <p:sldId id="1252" r:id="rId10"/>
    <p:sldId id="1254" r:id="rId11"/>
    <p:sldId id="1256" r:id="rId12"/>
    <p:sldId id="1257" r:id="rId13"/>
    <p:sldId id="1260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哈姆莱特</a:t>
            </a:r>
            <a:r>
              <a:rPr lang="zh-CN" altLang="en-US" sz="5200" dirty="0">
                <a:solidFill>
                  <a:schemeClr val="tx1"/>
                </a:solidFill>
                <a:latin typeface="+mn-ea"/>
                <a:ea typeface="+mn-ea"/>
                <a:cs typeface="微软雅黑" panose="020B0503020204020204" pitchFamily="34" charset="-122"/>
              </a:rPr>
              <a:t>（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zh-CN" altLang="en-US" sz="5200" dirty="0">
                <a:solidFill>
                  <a:schemeClr val="tx1"/>
                </a:solidFill>
                <a:latin typeface="+mn-ea"/>
                <a:ea typeface="+mn-ea"/>
                <a:cs typeface="微软雅黑" panose="020B0503020204020204" pitchFamily="34" charset="-122"/>
              </a:rPr>
              <a:t>）</a:t>
            </a:r>
            <a:endParaRPr lang="zh-CN" altLang="en-US" sz="5400" dirty="0">
              <a:solidFill>
                <a:schemeClr val="tx1"/>
              </a:solidFill>
              <a:latin typeface="+mn-ea"/>
              <a:ea typeface="+mn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莎士比亚的名言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）一个人思虑太多，就会失却做人的乐趣。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）倾听每一个人的意见，可是只对极少数人发表你的意见；接受每一个人的批评，可是保留你自己的判断。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）不要用你们的悲哀使冷酷的命运在暗中窃笑；我们应该用处之泰然的态度，报复命运加于我们的凌辱。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）一个骄傲的人，结果总是在骄傲里毁灭了自己。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）戴王冠的头是不能安于他的枕席的。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）黑夜无论怎样悠长，白昼总会到来的。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）简洁是智慧的灵魂，冗长是肤浅的藻饰。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）我们叫作玫瑰的这一种花，要是换了个名字，它的香味还是同样的芬芳。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《哈姆莱特》的名言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）决心到最后会全部推倒，事实的结果总难符预料。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）生存还是毁灭，这是一个值得考虑的问题。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）重重的顾虑使我们全变成了懦夫。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）凡事必须三思而行。对人要和气，可是不要过分狎昵。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）不要向人告贷，也不要借钱给人。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）当悲伤来临的时候，不是单个来的，而是成群结队的。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36190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战胜罪恶的哈姆莱特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仇恨在哪里都不会受欢迎。仇恨让哈姆莱特失去理智，让他变得鲁莽冲动，让他成为悲剧；仇恨让他生活在矛盾里，让他失去一切，甚至自己的生命！然而，他却战胜了罪恶。罪恶，是光明所不能容忍的，战胜罪恶比报仇雪恨更重要。如果只是单纯的仇恨，他也不会做出让自己和别人都受到伤害的事情，毕竟他是一个机智的王子，是勇敢、坚强的化身。即使只身一人，也要同罪恶做斗争，因为罪恶是他所不能容忍的。虽然父王逝世，母后再婚，情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，朋友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，但他还可以坚强地站起来，智慧地与罪恶作斗争，取得胜利——战胜黑暗，迎来光明。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智慧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32" y="5456273"/>
            <a:ext cx="1229585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488057"/>
            <a:ext cx="936104" cy="432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027515"/>
            <a:ext cx="93610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441351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当机立断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斩钉截铁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当机立断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：抓住时机，立刻决断。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斩钉截铁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：形容说话办事坚决果断，毫不犹豫。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不犹豫、果断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当机立断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侧重于对某事做出决定；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斩钉截铁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侧重于态度果断，说话不拖泥带水。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该舍弃的东西就要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当机立断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地舍去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越是犹豫伤害越多。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斩钉截铁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地表示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这次谈判一定要取得成功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3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656598"/>
            <a:ext cx="1643239" cy="30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9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24" y="4178256"/>
            <a:ext cx="1273593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034211"/>
            <a:ext cx="1043394" cy="4320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492896"/>
            <a:ext cx="104339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无可挽回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覆水难收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无可挽回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：事情已成定局，无法改变。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覆水难收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：比喻已成事实的事难以挽回（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多用于夫妻离异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都强调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局面已经定型，无法扭转、无法回到过去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的最终状态。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无可挽回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的适用范围非常广泛，几乎任何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无法挽救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的局面都可以用它来形容。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覆水难收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的适用范围相对狭窄，最常用于破裂的人际关系。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然而她们看见屠维岳那坚决的眼光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就明白这件事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无可挽回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在他们决定离异的那一刻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所有的甜蜜和承诺都化为泡影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覆水难收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只留下了无尽的遗憾和伤痛。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2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3" y="3573016"/>
            <a:ext cx="129614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神魂颠倒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精神恍惚，颠三倒四，失去常态。形容对人、物或事入迷着魔。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涂脂抹粉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涂胭脂，抹香粉，修饰容貌；比喻对丑恶事物进行粉饰。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甜言蜜语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像蜜糖一样甜的话。比喻为了讨人喜欢或哄骗人而说的好听的话。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这个音乐家的演奏令人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神魂颠倒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仿佛置身仙境。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道貌岸然的伪君子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害了人还要往自己脸上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涂脂抹粉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训斥受害者。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他试图用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甜言蜜语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去哄骗她。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9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　　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悲剧就是指主体遭遇苦难、毁灭时所表现出来的求生欲望、旺盛的生命力的最后迸发以及自我保护能力的最大限度发挥，也就是所显示出的超常的抗争意识和坚毅的行动意志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62767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766823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是戏剧的主要体裁之一。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它源于古希腊，由酒神节祭祷仪式中的酒神颂歌演变而来。在悲剧中，主人公不可避免地遭受挫折，受尽磨难，甚至失败丧命，但他们合理的意愿、动机、理想、激情预示着胜利、成功的到来。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古希腊悲剧是整个西方戏剧的起源。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古希腊三大悲剧作家是欧里庇得斯、索福克勒斯和埃斯库罗斯（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悲剧之父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），著名的古希腊悲剧有《被缚的普罗米修斯》《俄狄浦斯王》《安提戈涅》等。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欧洲文艺复兴时期，以莎士比亚为代表的戏剧家们把悲剧艺术推向高峰。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我国古典戏曲中也曾涌现出很多杰出的悲剧作品，如元杂剧《窦娥冤》，清代传奇《桃花扇》，传统剧目《梁山伯与祝英台》等，都是屡演不衰的优秀悲剧作品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文学类文本阅读之分析戏剧的矛盾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冲突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32856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470666"/>
              </p:ext>
            </p:extLst>
          </p:nvPr>
        </p:nvGraphicFramePr>
        <p:xfrm>
          <a:off x="360854" y="2705237"/>
          <a:ext cx="11468704" cy="3532075"/>
        </p:xfrm>
        <a:graphic>
          <a:graphicData uri="http://schemas.openxmlformats.org/drawingml/2006/table">
            <a:tbl>
              <a:tblPr firstRow="1" firstCol="1" bandRow="1"/>
              <a:tblGrid>
                <a:gridCol w="1277614">
                  <a:extLst>
                    <a:ext uri="{9D8B030D-6E8A-4147-A177-3AD203B41FA5}">
                      <a16:colId xmlns:a16="http://schemas.microsoft.com/office/drawing/2014/main" val="928164174"/>
                    </a:ext>
                  </a:extLst>
                </a:gridCol>
                <a:gridCol w="10191090">
                  <a:extLst>
                    <a:ext uri="{9D8B030D-6E8A-4147-A177-3AD203B41FA5}">
                      <a16:colId xmlns:a16="http://schemas.microsoft.com/office/drawing/2014/main" val="2082193576"/>
                    </a:ext>
                  </a:extLst>
                </a:gridCol>
              </a:tblGrid>
              <a:tr h="4473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034130"/>
                  </a:ext>
                </a:extLst>
              </a:tr>
              <a:tr h="15657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戏剧冲突，主要指剧本中所展示的人物之间、人物自身以及人与环境的矛盾冲突，主要表现为剧中人物的性格冲突。剧中人物由于性格、文化修养、对社会的认识和态度不同，形成各种各样的矛盾冲突。戏剧冲突渗透于剧作的全过程和全要素中，是题材的基本内容、情节发展的基本动力和主旨显现的决定性依据。把握住戏剧冲突，就等于抓住了总纲，纲举而其目自张。作答此类题，一定要掌握戏剧冲突的相关知识和方法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679674"/>
                  </a:ext>
                </a:extLst>
              </a:tr>
              <a:tr h="6797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戏剧节选部分的主要矛盾冲突有哪些？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节选段落中戏剧冲突表面上是什么，实际上是什么？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本文围绕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写了哪些冲突？请简要概括。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3978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把握戏剧冲突的角度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局部冲突概括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对应于局部冲突可以采用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要素串联法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。戏剧同小说一样，一般都包括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时间、地点、人物，事件的起因、经过、结果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六个要素，我们可以用一些词语把这些要素联结成一段通顺的话，从而概括出戏剧的局部矛盾冲突。概括局部冲突，不是复述情节，而是像战地记者一样，精准报道一场小型战役的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谁、为什么、怎么打、结果如何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局部冲突是整体戏剧冲突在具体场景中的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微观体现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。它是一场戏的引擎，负责在当下制造张力、推动情节、揭示人物。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00823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整体冲突概括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对应于整体冲突可以采用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主题透视法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。戏剧冲突包括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人物之间的冲突、人物自身的冲突、人物与环境的冲突等方面。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戏剧冲突的实质是性格冲突，剧作者把人物放在尖锐的冲突中，特别是人物性格的相互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抵触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、相互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来展开故事情节，塑造人物形象，表现主题思想。因此，可从戏剧表现的主题分析冲突的性质，也可通过概括主要情节，把握戏剧的整体矛盾冲突。整体冲突是一部戏剧的核心驱动力和灵魂骨架。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它不是一个具体的事件，而是一个贯穿始终、决定故事走向和主题深度的根本性对立。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掌握整体冲突概括，便意味着抓住了理解一部戏剧的钥匙，所有的局部冲突、人物塑造和情节安排都可以在这个框架下得到清晰的解读。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75184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P32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895856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1327</Words>
  <Application>Microsoft Office PowerPoint</Application>
  <PresentationFormat>自定义</PresentationFormat>
  <Paragraphs>63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方正清刻本悦宋简体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586</cp:revision>
  <dcterms:created xsi:type="dcterms:W3CDTF">2020-11-06T05:24:00Z</dcterms:created>
  <dcterms:modified xsi:type="dcterms:W3CDTF">2025-10-30T10:52:08Z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